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8" d="100"/>
          <a:sy n="158" d="100"/>
        </p:scale>
        <p:origin x="422" y="-29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mailto:info@rivus-batteries.com" TargetMode="External"/><Relationship Id="rId6" Type="http://schemas.openxmlformats.org/officeDocument/2006/relationships/hyperlink" Target="http://www.rivus-batterie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hyperlink" Target="mailto:info@rivus-batteries.com" TargetMode="External"/><Relationship Id="rId5" Type="http://schemas.openxmlformats.org/officeDocument/2006/relationships/hyperlink" Target="http://www.rivus-batterie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hyperlink" Target="mailto:info@rivus-batteries.com" TargetMode="External"/><Relationship Id="rId5" Type="http://schemas.openxmlformats.org/officeDocument/2006/relationships/hyperlink" Target="http://www.rivus-batteries.com/" TargetMode="External"/><Relationship Id="rId6" Type="http://schemas.openxmlformats.org/officeDocument/2006/relationships/hyperlink" Target="https://rivus-simulation-godestadsvagen.streamlit.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629175"/>
            <a:ext cx="5865693" cy="2109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25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150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€60000 (€400/kWh | Includes: battery, PCS, BoP. Excludes: Installation cost)</a:t>
            </a:r>
            <a:r>
              <a:rPr lang="en-US" sz="900" kern="0" dirty="0">
                <a:solidFill>
                  <a:srgbClr val="020F1E"/>
                </a:solidFill>
                <a:latin typeface="Montserrat"/>
                <a:ea typeface="Sweco Sans"/>
                <a:cs typeface="Sweco Sans"/>
              </a:rPr>
              <a:t/>
            </a:r>
            <a:r>
              <a:rPr lang="en-US" sz="900" b="0" i="0" u="none" strike="noStrike" kern="0" cap="none" spc="0" baseline="0" dirty="0">
                <a:solidFill>
                  <a:srgbClr val="020F1E"/>
                </a:solidFill>
                <a:uFillTx/>
                <a:latin typeface="Montserrat"/>
                <a:ea typeface="Sweco Sans"/>
                <a:cs typeface="Sweco Sans"/>
              </a:rPr>
              <a:t/>
            </a:r>
            <a:r>
              <a:rPr lang="en-US" sz="600" b="0" i="0" u="none" strike="noStrike" kern="0" cap="none" spc="0" baseline="0" dirty="0">
                <a:solidFill>
                  <a:srgbClr val="020F1E"/>
                </a:solidFill>
                <a:uFillTx/>
                <a:latin typeface="Montserrat"/>
                <a:ea typeface="Sweco Sans"/>
                <a:cs typeface="Sweco Sans"/>
              </a:rPr>
              <a:t/>
            </a:r>
            <a:r>
              <a:rPr lang="en-US" sz="600" b="0" i="0" u="none" strike="noStrike" kern="0" cap="none" spc="0" baseline="0" dirty="0" err="1">
                <a:solidFill>
                  <a:srgbClr val="020F1E"/>
                </a:solidFill>
                <a:uFillTx/>
                <a:latin typeface="Montserrat"/>
                <a:ea typeface="Sweco Sans"/>
                <a:cs typeface="Sweco Sans"/>
              </a:rPr>
              <a:t/>
            </a:r>
            <a:r>
              <a:rPr lang="en-US" sz="600" b="0" i="0" u="none" strike="noStrike" kern="0" cap="none" spc="0" baseline="0" dirty="0">
                <a:solidFill>
                  <a:srgbClr val="020F1E"/>
                </a:solidFill>
                <a:uFillTx/>
                <a:latin typeface="Montserrat"/>
                <a:ea typeface="Sweco Sans"/>
                <a:cs typeface="Sweco Sans"/>
              </a:rPr>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72.2% AC-AC</a:t>
            </a:r>
            <a:r>
              <a:rPr lang="en-US" sz="900" kern="0" dirty="0">
                <a:solidFill>
                  <a:srgbClr val="020F1E"/>
                </a:solidFill>
                <a:latin typeface="Montserrat"/>
                <a:ea typeface="Sweco Sans"/>
                <a:cs typeface="Sweco Sans"/>
              </a:rPr>
              <a:t/>
            </a:r>
            <a:r>
              <a:rPr lang="en-US" sz="900" b="0" i="0" u="none" strike="noStrike" kern="0" cap="none" spc="0" baseline="0" dirty="0">
                <a:solidFill>
                  <a:srgbClr val="020F1E"/>
                </a:solidFill>
                <a:uFillTx/>
                <a:latin typeface="Montserrat"/>
                <a:ea typeface="Sweco Sans"/>
                <a:cs typeface="Sweco Sans"/>
              </a:rPr>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Jan 2024 - Dec 2024 </a:t>
            </a:r>
            <a:r>
              <a:rPr lang="en-US" sz="900" b="0" i="0" u="none" strike="noStrike" kern="0" cap="none" spc="0" baseline="0" dirty="0" err="1">
                <a:solidFill>
                  <a:srgbClr val="020F1E"/>
                </a:solidFill>
                <a:uFillTx/>
                <a:latin typeface="Montserrat"/>
                <a:ea typeface="Sweco Sans"/>
                <a:cs typeface="Sweco Sans"/>
              </a:rPr>
              <a:t/>
            </a:r>
            <a:r>
              <a:rPr lang="en-US" sz="900" kern="0" dirty="0">
                <a:solidFill>
                  <a:srgbClr val="020F1E"/>
                </a:solidFill>
                <a:latin typeface="Montserrat"/>
                <a:ea typeface="Sweco Sans"/>
                <a:cs typeface="Sweco Sans"/>
              </a:rPr>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Jan 2024 - Dec 2024  </a:t>
            </a:r>
            <a:r>
              <a:rPr lang="en-US" sz="900" kern="0" dirty="0">
                <a:solidFill>
                  <a:srgbClr val="020F1E"/>
                </a:solidFill>
                <a:latin typeface="Montserrat"/>
                <a:ea typeface="Sweco Sans"/>
                <a:cs typeface="Sweco Sans"/>
              </a:rPr>
              <a:t/>
            </a:r>
            <a:r>
              <a:rPr lang="en-US" sz="900" kern="0" dirty="0" err="1">
                <a:solidFill>
                  <a:srgbClr val="020F1E"/>
                </a:solidFill>
                <a:latin typeface="Montserrat"/>
                <a:ea typeface="Sweco Sans"/>
                <a:cs typeface="Sweco Sans"/>
              </a:rPr>
              <a:t/>
            </a:r>
            <a:r>
              <a:rPr lang="en-US" sz="900" kern="0" dirty="0">
                <a:solidFill>
                  <a:srgbClr val="020F1E"/>
                </a:solidFill>
                <a:latin typeface="Montserrat"/>
                <a:ea typeface="Sweco Sans"/>
                <a:cs typeface="Sweco Sans"/>
              </a:rPr>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Net hourly demand data was provided together with hourly PV production for 2024 and 2025. Based on this information, gross hourly demand data was calculated with the help of hourly means. </a:t>
            </a:r>
            <a:r>
              <a:rPr lang="en-US" sz="800" b="0" i="0" u="none" strike="noStrike" kern="0" cap="none" spc="0" baseline="0" dirty="0" err="1">
                <a:solidFill>
                  <a:srgbClr val="021C1E"/>
                </a:solidFill>
                <a:uFillTx/>
                <a:latin typeface="Montserrat" pitchFamily="2"/>
                <a:ea typeface="Roboto"/>
                <a:cs typeface="Roboto"/>
              </a:rPr>
              <a:t/>
            </a:r>
            <a:r>
              <a:rPr lang="en-US" sz="800" b="0" i="0" u="none" strike="noStrike" kern="0" cap="none" spc="0" baseline="0" dirty="0">
                <a:solidFill>
                  <a:srgbClr val="021C1E"/>
                </a:solidFill>
                <a:uFillTx/>
                <a:latin typeface="Montserrat" pitchFamily="2"/>
                <a:ea typeface="Roboto"/>
                <a:cs typeface="Roboto"/>
              </a:rPr>
              <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909505"/>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271981" y="3927388"/>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7.1 – 11.1 years</a:t>
            </a:r>
            <a:r>
              <a:rPr lang="en-GB" sz="2000" b="1" kern="0" dirty="0">
                <a:solidFill>
                  <a:srgbClr val="004445"/>
                </a:solidFill>
                <a:latin typeface="Roboto"/>
                <a:ea typeface="Roboto"/>
                <a:cs typeface="Roboto"/>
              </a:rPr>
              <a:t/>
            </a:r>
            <a:r>
              <a:rPr lang="en-GB" sz="2000" b="1" i="0" u="none" strike="noStrike" kern="0" cap="none" spc="0" baseline="0" dirty="0">
                <a:solidFill>
                  <a:srgbClr val="004445"/>
                </a:solidFill>
                <a:uFillTx/>
                <a:latin typeface="Roboto"/>
                <a:ea typeface="Roboto"/>
                <a:cs typeface="Roboto"/>
              </a:rPr>
              <a:t/>
            </a:r>
            <a:r>
              <a:rPr lang="en-GB" sz="2000" b="1" kern="0" dirty="0">
                <a:solidFill>
                  <a:srgbClr val="004445"/>
                </a:solidFill>
                <a:latin typeface="Roboto"/>
                <a:ea typeface="Roboto"/>
                <a:cs typeface="Roboto"/>
              </a:rPr>
              <a:t/>
            </a:r>
            <a:r>
              <a:rPr lang="en-GB" sz="2000" b="1" i="0" u="none" strike="noStrike" kern="0" cap="none" spc="0" baseline="0" dirty="0">
                <a:solidFill>
                  <a:srgbClr val="004445"/>
                </a:solidFill>
                <a:uFillTx/>
                <a:latin typeface="Roboto"/>
                <a:ea typeface="Roboto"/>
                <a:cs typeface="Roboto"/>
              </a:rPr>
              <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424283" y="4368247"/>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943414"/>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719328"/>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10.9%</a:t>
            </a:r>
            <a:r>
              <a:rPr lang="en-GB" sz="1100" b="0" i="0" u="none" strike="noStrike" kern="0" cap="none" spc="0" baseline="0" dirty="0">
                <a:solidFill>
                  <a:srgbClr val="004445"/>
                </a:solidFill>
                <a:uFillTx/>
                <a:latin typeface="Montserrat"/>
                <a:ea typeface="Lexend Light"/>
                <a:cs typeface="Mongolian Baiti"/>
              </a:rPr>
              <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944329"/>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H="1" flipV="1">
            <a:off x="271981" y="4327479"/>
            <a:ext cx="153946" cy="815974"/>
          </a:xfrm>
          <a:prstGeom prst="curvedConnector3">
            <a:avLst>
              <a:gd name="adj1" fmla="val -14849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5414952"/>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753536"/>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6104538"/>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365241" y="4376184"/>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460878" y="3935316"/>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1.9 – 1.9x</a:t>
            </a:r>
            <a:r>
              <a:rPr lang="en-GB" sz="2000" b="1" kern="0" dirty="0" err="1">
                <a:solidFill>
                  <a:srgbClr val="004445"/>
                </a:solidFill>
                <a:latin typeface="Roboto"/>
                <a:ea typeface="Roboto"/>
                <a:cs typeface="Roboto"/>
              </a:rPr>
              <a:t/>
            </a:r>
            <a:r>
              <a:rPr lang="en-GB" sz="2000" b="1" kern="0" dirty="0">
                <a:solidFill>
                  <a:srgbClr val="004445"/>
                </a:solidFill>
                <a:latin typeface="Roboto"/>
                <a:ea typeface="Roboto"/>
                <a:cs typeface="Roboto"/>
              </a:rPr>
              <a:t/>
            </a:r>
            <a:r>
              <a:rPr lang="en-GB" sz="2000" b="1" kern="0">
                <a:solidFill>
                  <a:srgbClr val="004445"/>
                </a:solidFill>
                <a:latin typeface="Roboto"/>
                <a:ea typeface="Roboto"/>
                <a:cs typeface="Roboto"/>
              </a:rPr>
              <a:t/>
            </a:r>
            <a:endParaRPr lang="en-GB" sz="2000" b="1" i="0" u="none" strike="noStrike" kern="0" cap="none" spc="0" baseline="0" dirty="0">
              <a:solidFill>
                <a:srgbClr val="004445"/>
              </a:solidFill>
              <a:uFillTx/>
              <a:latin typeface="Roboto"/>
              <a:ea typeface="Roboto"/>
              <a:cs typeface="Roboto"/>
            </a:endParaRP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2486373" y="3964848"/>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Gödestadsvägen</a:t>
            </a:r>
            <a:r>
              <a:rPr lang="en-GB" sz="2400" b="1" i="0" u="none" strike="noStrike" kern="0" cap="none" spc="0" baseline="0" dirty="0" err="1">
                <a:solidFill>
                  <a:srgbClr val="004445"/>
                </a:solidFill>
                <a:uFillTx/>
                <a:latin typeface="Roboto" pitchFamily="2"/>
                <a:ea typeface="Roboto" pitchFamily="2"/>
                <a:cs typeface="Roboto" pitchFamily="2"/>
              </a:rPr>
              <a:t/>
            </a:r>
            <a:r>
              <a:rPr lang="en-GB" sz="2400" b="1" i="0" u="none" strike="noStrike" kern="0" cap="none" spc="0" baseline="0" dirty="0">
                <a:solidFill>
                  <a:srgbClr val="004445"/>
                </a:solidFill>
                <a:uFillTx/>
                <a:latin typeface="Roboto" pitchFamily="2"/>
                <a:ea typeface="Roboto" pitchFamily="2"/>
                <a:cs typeface="Roboto" pitchFamily="2"/>
              </a:rPr>
              <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your 2024 data. Key outcomes:</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
            </a:r>
            <a:r>
              <a:rPr lang="en-US" sz="1100" b="0" i="0" u="none" strike="noStrike" kern="0" cap="none" spc="0" baseline="0" dirty="0">
                <a:solidFill>
                  <a:srgbClr val="004445"/>
                </a:solidFill>
                <a:uFillTx/>
                <a:latin typeface="Roboto Light" pitchFamily="2"/>
                <a:ea typeface="Roboto Light" pitchFamily="2"/>
                <a:cs typeface="Roboto Light" pitchFamily="2"/>
              </a:rPr>
              <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5368569"/>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6.4%</a:t>
            </a:r>
            <a:r>
              <a:rPr lang="en-GB" sz="1100" b="0" i="0" u="none" strike="noStrike" kern="0" cap="none" spc="0" baseline="0">
                <a:solidFill>
                  <a:srgbClr val="004445"/>
                </a:solidFill>
                <a:uFillTx/>
                <a:latin typeface="Montserrat"/>
                <a:ea typeface="Lexend Light"/>
                <a:cs typeface="Lexend Light"/>
              </a:rPr>
              <a:t/>
            </a:r>
            <a:r>
              <a:rPr lang="en-GB" sz="1100" b="0" i="0" u="none" strike="noStrike" kern="0" cap="none" spc="0" baseline="0" dirty="0">
                <a:solidFill>
                  <a:srgbClr val="004445"/>
                </a:solidFill>
                <a:uFillTx/>
                <a:latin typeface="Montserrat"/>
                <a:ea typeface="Lexend Light"/>
                <a:cs typeface="Mongolian Baiti"/>
              </a:rPr>
              <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6053163"/>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82.7%</a:t>
            </a:r>
            <a:r>
              <a:rPr lang="en-GB" sz="1100" b="0" i="0" u="none" strike="noStrike" kern="0" cap="none" spc="0" baseline="0" dirty="0">
                <a:solidFill>
                  <a:srgbClr val="004445"/>
                </a:solidFill>
                <a:uFillTx/>
                <a:latin typeface="Montserrat"/>
                <a:ea typeface="Lexend Light"/>
                <a:cs typeface="Mongolian Baiti"/>
              </a:rPr>
              <a:t/>
            </a:r>
            <a:endParaRPr lang="en-GB" sz="1100" b="0" i="0" u="none" strike="noStrike" kern="0" cap="none" spc="0" baseline="0" dirty="0">
              <a:solidFill>
                <a:srgbClr val="004445"/>
              </a:solidFill>
              <a:uFillTx/>
              <a:latin typeface="Montserrat"/>
              <a:ea typeface="Sweco Sans"/>
              <a:cs typeface="Sweco Sans"/>
            </a:endParaRPr>
          </a:p>
        </p:txBody>
      </p:sp>
      <p:sp>
        <p:nvSpPr>
          <p:cNvPr id="4" name="Rectangle 3">
            <a:extLst>
              <a:ext uri="{FF2B5EF4-FFF2-40B4-BE49-F238E27FC236}">
                <a16:creationId xmlns:a16="http://schemas.microsoft.com/office/drawing/2014/main" id="{9B241C27-B657-4508-52E9-DD66394D0B31}"/>
              </a:ext>
            </a:extLst>
          </p:cNvPr>
          <p:cNvSpPr/>
          <p:nvPr/>
        </p:nvSpPr>
        <p:spPr>
          <a:xfrm>
            <a:off x="3880022" y="8019535"/>
            <a:ext cx="840259" cy="2718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check</a:t>
            </a:r>
          </a:p>
        </p:txBody>
      </p:sp>
      <p:sp>
        <p:nvSpPr>
          <p:cNvPr id="5" name="Google Shape;141;p8">
            <a:extLst>
              <a:ext uri="{FF2B5EF4-FFF2-40B4-BE49-F238E27FC236}">
                <a16:creationId xmlns:a16="http://schemas.microsoft.com/office/drawing/2014/main" id="{2E5AE8B1-5FC1-A4C9-2851-C5938DF0C67D}"/>
              </a:ext>
            </a:extLst>
          </p:cNvPr>
          <p:cNvSpPr txBox="1"/>
          <p:nvPr/>
        </p:nvSpPr>
        <p:spPr>
          <a:xfrm>
            <a:off x="2284093" y="3931821"/>
            <a:ext cx="2487524" cy="800181"/>
          </a:xfrm>
          <a:prstGeom prst="rect">
            <a:avLst/>
          </a:prstGeom>
          <a:noFill/>
          <a:ln cap="flat">
            <a:noFill/>
          </a:ln>
        </p:spPr>
        <p:txBody>
          <a:bodyPr vert="horz" wrap="square" lIns="91421" tIns="91421" rIns="91421" bIns="91421" anchor="t" anchorCtr="1"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hangingPunct="0">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7.1% – 47.6%</a:t>
            </a:r>
          </a:p>
        </p:txBody>
      </p:sp>
      <p:sp>
        <p:nvSpPr>
          <p:cNvPr id="12" name="Google Shape;142;p8">
            <a:extLst>
              <a:ext uri="{FF2B5EF4-FFF2-40B4-BE49-F238E27FC236}">
                <a16:creationId xmlns:a16="http://schemas.microsoft.com/office/drawing/2014/main" id="{80384A67-6A68-CDD1-EC20-C042443753C3}"/>
              </a:ext>
            </a:extLst>
          </p:cNvPr>
          <p:cNvSpPr txBox="1"/>
          <p:nvPr/>
        </p:nvSpPr>
        <p:spPr>
          <a:xfrm>
            <a:off x="2436509" y="4372680"/>
            <a:ext cx="2028148" cy="697589"/>
          </a:xfrm>
          <a:prstGeom prst="rect">
            <a:avLst/>
          </a:prstGeom>
          <a:noFill/>
          <a:ln cap="flat">
            <a:noFill/>
          </a:ln>
        </p:spPr>
        <p:txBody>
          <a:bodyPr vert="horz" wrap="square" lIns="91421" tIns="91421" rIns="91421" bIns="91421" anchor="t" anchorCtr="1"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200"/>
              </a:spcAft>
              <a:defRPr sz="1800" b="0" i="0" u="none" strike="noStrike" kern="0" cap="none" spc="0" baseline="0">
                <a:solidFill>
                  <a:srgbClr val="000000"/>
                </a:solidFill>
                <a:uFillTx/>
              </a:defRPr>
            </a:pPr>
            <a:r>
              <a:rPr lang="en-GB" sz="900" b="1" kern="0" dirty="0">
                <a:solidFill>
                  <a:srgbClr val="004445"/>
                </a:solidFill>
                <a:latin typeface="Montserrat"/>
              </a:rPr>
              <a:t>Electricity cost reduction</a:t>
            </a:r>
          </a:p>
          <a:p>
            <a:pPr algn="ctr">
              <a:spcAft>
                <a:spcPts val="200"/>
              </a:spcAft>
              <a:defRPr sz="1800" b="0" i="0" u="none" strike="noStrike" kern="0" cap="none" spc="0" baseline="0">
                <a:solidFill>
                  <a:srgbClr val="000000"/>
                </a:solidFill>
                <a:uFillTx/>
              </a:defRPr>
            </a:pPr>
            <a:r>
              <a:rPr lang="en-GB" sz="700" dirty="0">
                <a:solidFill>
                  <a:srgbClr val="020F1E"/>
                </a:solidFill>
                <a:latin typeface="Montserrat"/>
              </a:rPr>
              <a:t>Compared to 2024-2025</a:t>
            </a:r>
          </a:p>
          <a:p>
            <a:pPr algn="ctr">
              <a:spcAft>
                <a:spcPts val="200"/>
              </a:spcAft>
              <a:defRPr sz="1800" b="0" i="0" u="none" strike="noStrike" kern="0" cap="none" spc="0" baseline="0">
                <a:solidFill>
                  <a:srgbClr val="000000"/>
                </a:solidFill>
                <a:uFillTx/>
              </a:defRPr>
            </a:pPr>
            <a:r>
              <a:rPr lang="en-GB" sz="700" dirty="0">
                <a:solidFill>
                  <a:srgbClr val="020F1E"/>
                </a:solidFill>
                <a:latin typeface="Montserrat"/>
              </a:rPr>
              <a:t>Without PV &amp; Battery: €0.042-€0.065</a:t>
            </a:r>
            <a:r>
              <a:rPr lang="en-US" sz="700" dirty="0">
                <a:solidFill>
                  <a:srgbClr val="020F1E"/>
                </a:solidFill>
                <a:latin typeface="Montserrat"/>
              </a:rPr>
              <a:t/>
            </a: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1487806045"/>
              </p:ext>
            </p:extLst>
          </p:nvPr>
        </p:nvGraphicFramePr>
        <p:xfrm>
          <a:off x="290861" y="2133798"/>
          <a:ext cx="6139534" cy="6550185"/>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Gödestadsvägen</a:t>
                      </a:r>
                      <a:r>
                        <a:rPr lang="en-US" sz="1600" b="1" dirty="0" err="1">
                          <a:solidFill>
                            <a:srgbClr val="004445"/>
                          </a:solidFill>
                          <a:latin typeface="Roboto"/>
                          <a:ea typeface="Roboto"/>
                          <a:cs typeface="Roboto"/>
                        </a:rPr>
                        <a:t/>
                      </a:r>
                      <a:r>
                        <a:rPr lang="en-US" sz="1600" b="1" dirty="0">
                          <a:solidFill>
                            <a:srgbClr val="004445"/>
                          </a:solidFill>
                          <a:latin typeface="Roboto"/>
                          <a:ea typeface="Roboto"/>
                          <a:cs typeface="Roboto"/>
                        </a:rPr>
                        <a:t/>
                      </a:r>
                    </a:p>
                    <a:p>
                      <a:pPr lvl="0" algn="l">
                        <a:lnSpc>
                          <a:spcPct val="115000"/>
                        </a:lnSpc>
                        <a:buNone/>
                      </a:pPr>
                      <a:r>
                        <a:rPr lang="en-US" sz="1100" b="0" dirty="0">
                          <a:solidFill>
                            <a:srgbClr val="004445"/>
                          </a:solidFill>
                          <a:latin typeface="Montserrat"/>
                          <a:ea typeface="MS Mincho"/>
                          <a:cs typeface="Times New Roman"/>
                        </a:rPr>
                        <a:t>Average annual demand: 64.2 MWh </a:t>
                      </a:r>
                      <a:r>
                        <a:rPr lang="en-US" sz="1100" b="0" dirty="0" err="1">
                          <a:solidFill>
                            <a:srgbClr val="004445"/>
                          </a:solidFill>
                          <a:latin typeface="Montserrat"/>
                          <a:ea typeface="MS Mincho"/>
                          <a:cs typeface="Times New Roman"/>
                        </a:rPr>
                        <a:t/>
                      </a:r>
                      <a:r>
                        <a:rPr lang="en-US" sz="1100" b="0" dirty="0">
                          <a:solidFill>
                            <a:srgbClr val="004445"/>
                          </a:solidFill>
                          <a:latin typeface="Montserrat"/>
                          <a:ea typeface="MS Mincho"/>
                          <a:cs typeface="Times New Roman"/>
                        </a:rPr>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13.7 MWh</a:t>
                      </a:r>
                      <a:r>
                        <a:rPr lang="en-US" sz="1100" b="0" i="0" u="none" strike="noStrike" dirty="0" err="1">
                          <a:solidFill>
                            <a:srgbClr val="004445"/>
                          </a:solidFill>
                          <a:latin typeface="Montserrat"/>
                        </a:rPr>
                        <a:t/>
                      </a:r>
                      <a:r>
                        <a:rPr lang="en-US" sz="1100" b="0" i="0" u="none" strike="noStrike" dirty="0">
                          <a:solidFill>
                            <a:srgbClr val="004445"/>
                          </a:solidFill>
                          <a:latin typeface="Montserrat"/>
                        </a:rPr>
                        <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dirty="0">
                          <a:solidFill>
                            <a:srgbClr val="004445"/>
                          </a:solidFill>
                          <a:latin typeface="Montserrat"/>
                          <a:ea typeface="MS Mincho"/>
                          <a:cs typeface="Times New Roman"/>
                        </a:rPr>
                        <a:t>2025</a:t>
                      </a:r>
                      <a:endParaRPr lang="en-US" sz="14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p>
                      <a:pPr lvl="0" algn="ctr">
                        <a:lnSpc>
                          <a:spcPct val="115000"/>
                        </a:lnSpc>
                        <a:buNone/>
                      </a:pPr>
                      <a:endParaRPr lang="en-US" sz="400" b="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 Ancillary Market revenues</a:t>
                      </a:r>
                      <a:endParaRPr lang="en-US" sz="4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r>
                        <a:rPr lang="en-US" sz="800" b="0" dirty="0" err="1">
                          <a:solidFill>
                            <a:srgbClr val="000000"/>
                          </a:solidFill>
                          <a:latin typeface="Montserrat"/>
                          <a:ea typeface="Times New Roman" pitchFamily="18"/>
                          <a:cs typeface="Times New Roman"/>
                        </a:rPr>
                        <a:t/>
                      </a:r>
                      <a:r>
                        <a:rPr lang="en-US" sz="800" b="0" dirty="0">
                          <a:solidFill>
                            <a:srgbClr val="000000"/>
                          </a:solidFill>
                          <a:latin typeface="Montserrat"/>
                          <a:ea typeface="Times New Roman" pitchFamily="18"/>
                          <a:cs typeface="Times New Roman"/>
                        </a:rPr>
                        <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€0.0286/kWh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€0.0349/kWh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€0.058/kWh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€0.0306/kWh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€0.0528/kWh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€2409.0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€1834.0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€2237.0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€3739.0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€1960.0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€3383.0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€7392.0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€6748.0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€4267.0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€4605.0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€453.0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€459.0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€375.0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€444.0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€272.0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€8420.0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€272.0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€7378.0</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€272.0</a:t>
                      </a:r>
                      <a:r>
                        <a:rPr lang="en-US" sz="800" b="0" i="0" u="none" strike="noStrike" dirty="0">
                          <a:solidFill>
                            <a:srgbClr val="020F1E"/>
                          </a:solidFill>
                          <a:latin typeface="Montserrat"/>
                        </a:rPr>
                        <a:t/>
                      </a:r>
                      <a:r>
                        <a:rPr lang="en-US" sz="800" b="0" dirty="0">
                          <a:solidFill>
                            <a:srgbClr val="020F1E"/>
                          </a:solidFill>
                          <a:latin typeface="Montserrat"/>
                          <a:ea typeface="Times New Roman" pitchFamily="18"/>
                          <a:cs typeface="Times New Roman"/>
                        </a:rPr>
                        <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€432.0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€6422.0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€432.0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€5405.0</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€432.0</a:t>
                      </a:r>
                      <a:r>
                        <a:rPr lang="en-US" sz="800" b="0" i="0" u="none" strike="noStrike" dirty="0">
                          <a:solidFill>
                            <a:srgbClr val="020F1E"/>
                          </a:solidFill>
                          <a:latin typeface="Montserrat"/>
                        </a:rPr>
                        <a:t/>
                      </a:r>
                      <a:r>
                        <a:rPr lang="en-US" sz="800" b="0" dirty="0">
                          <a:solidFill>
                            <a:srgbClr val="020F1E"/>
                          </a:solidFill>
                          <a:latin typeface="Montserrat"/>
                          <a:ea typeface="Times New Roman" pitchFamily="18"/>
                          <a:cs typeface="Times New Roman"/>
                        </a:rPr>
                        <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7.1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8.1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9.3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11.1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10.6%</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10.7%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20.0%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10.7%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11.1%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20.5%</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60.8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57.6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139.0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52.9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75.1%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77.4%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62.3%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80.8%</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9.1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8.6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20.8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7.9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3"/>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
        <p:nvSpPr>
          <p:cNvPr id="14" name="Rectangle 13">
            <a:extLst>
              <a:ext uri="{FF2B5EF4-FFF2-40B4-BE49-F238E27FC236}">
                <a16:creationId xmlns:a16="http://schemas.microsoft.com/office/drawing/2014/main" id="{BB16E2C1-F290-FF9A-9EF7-34B995C46DA4}"/>
              </a:ext>
            </a:extLst>
          </p:cNvPr>
          <p:cNvSpPr/>
          <p:nvPr/>
        </p:nvSpPr>
        <p:spPr>
          <a:xfrm>
            <a:off x="2298358" y="1655805"/>
            <a:ext cx="840259" cy="2718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check</a:t>
            </a:r>
          </a:p>
        </p:txBody>
      </p:sp>
      <p:sp>
        <p:nvSpPr>
          <p:cNvPr id="15" name="Rectangle 14">
            <a:extLst>
              <a:ext uri="{FF2B5EF4-FFF2-40B4-BE49-F238E27FC236}">
                <a16:creationId xmlns:a16="http://schemas.microsoft.com/office/drawing/2014/main" id="{50AE1E4D-B36B-F49D-A312-80FBE5CF1B17}"/>
              </a:ext>
            </a:extLst>
          </p:cNvPr>
          <p:cNvSpPr/>
          <p:nvPr/>
        </p:nvSpPr>
        <p:spPr>
          <a:xfrm>
            <a:off x="434499" y="1782988"/>
            <a:ext cx="5593585" cy="954107"/>
          </a:xfrm>
          <a:prstGeom prst="rect">
            <a:avLst/>
          </a:prstGeom>
          <a:noFill/>
          <a:ln cap="flat">
            <a:noFill/>
            <a:prstDash val="solid"/>
          </a:ln>
        </p:spPr>
        <p:txBody>
          <a:bodyPr vert="horz" wrap="square" lIns="91440" tIns="45720" rIns="91440" bIns="45720" anchor="ctr" anchorCtr="0"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hangingPunct="0">
              <a:defRPr sz="1800" b="0" i="0" u="none" strike="noStrike" kern="0" cap="none" spc="0" baseline="0">
                <a:solidFill>
                  <a:srgbClr val="000000"/>
                </a:solidFill>
                <a:uFillTx/>
              </a:defRPr>
            </a:pPr>
            <a:r>
              <a:rPr lang="en-GB" sz="1100" b="1" i="0" u="none" strike="noStrike" kern="0" cap="none" spc="0" baseline="0" dirty="0">
                <a:solidFill>
                  <a:srgbClr val="020F1E"/>
                </a:solidFill>
                <a:uFillTx/>
                <a:latin typeface="Montserrat"/>
                <a:ea typeface="MS Mincho"/>
                <a:cs typeface="Calibri"/>
              </a:rPr>
              <a:t>We invite those interested to explore the batteries’ behaviour. How? </a:t>
            </a:r>
            <a:r>
              <a:rPr lang="en-GB" sz="1100" b="0" i="0" u="none" strike="noStrike" kern="0" cap="none" spc="0" baseline="0" dirty="0">
                <a:solidFill>
                  <a:srgbClr val="020F1E"/>
                </a:solidFill>
                <a:uFillTx/>
                <a:latin typeface="Montserrat"/>
                <a:ea typeface="MS Mincho"/>
                <a:cs typeface="Calibri"/>
              </a:rPr>
              <a:t>Click on this </a:t>
            </a:r>
            <a:r>
              <a:rPr lang="en-GB" sz="1200" b="1" kern="0" dirty="0">
                <a:solidFill>
                  <a:srgbClr val="23A2FF"/>
                </a:solidFill>
                <a:latin typeface="Montserrat"/>
                <a:ea typeface="MS Mincho"/>
                <a:cs typeface="Calibri"/>
                <a:hlinkClick r:id="rId6">
                  <a:extLst>
                    <a:ext uri="{A12FA001-AC4F-418D-AE19-62706E023703}">
                      <ahyp:hlinkClr xmlns:ahyp="http://schemas.microsoft.com/office/drawing/2018/hyperlinkcolor" val="tx"/>
                    </a:ext>
                  </a:extLst>
                </a:hlinkClick>
              </a:rPr>
              <a:t>link </a:t>
            </a:r>
            <a:r>
              <a:rPr lang="en-GB" sz="1200" b="1" i="0" u="none" strike="noStrike" kern="0" cap="none" spc="0" baseline="0" dirty="0">
                <a:solidFill>
                  <a:srgbClr val="23A2FF"/>
                </a:solidFill>
                <a:uFillTx/>
                <a:latin typeface="Montserrat"/>
                <a:ea typeface="MS Mincho"/>
                <a:cs typeface="Calibri"/>
                <a:hlinkClick r:id="rId6">
                  <a:extLst>
                    <a:ext uri="{A12FA001-AC4F-418D-AE19-62706E023703}">
                      <ahyp:hlinkClr xmlns:ahyp="http://schemas.microsoft.com/office/drawing/2018/hyperlinkcolor" val="tx"/>
                    </a:ext>
                  </a:extLst>
                </a:hlinkClick>
              </a:rPr>
              <a:t>here</a:t>
            </a:r>
            <a:r>
              <a:rPr lang="en-GB" sz="1200" b="1" i="0" u="none" strike="noStrike" kern="0" cap="none" spc="0" baseline="0" dirty="0">
                <a:solidFill>
                  <a:srgbClr val="23A2FF"/>
                </a:solidFill>
                <a:uFillTx/>
                <a:latin typeface="Montserrat"/>
                <a:ea typeface="MS Mincho"/>
                <a:cs typeface="Calibri"/>
              </a:rPr>
              <a:t> </a:t>
            </a:r>
            <a:r>
              <a:rPr lang="en-GB" sz="1100" kern="0" dirty="0">
                <a:solidFill>
                  <a:srgbClr val="020F1E"/>
                </a:solidFill>
                <a:latin typeface="Montserrat"/>
                <a:ea typeface="MS Mincho"/>
                <a:cs typeface="Calibri"/>
              </a:rPr>
              <a:t>and use the controls to select the cases as seen in the findings sheet above to learn more!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20F1E"/>
                </a:solidFill>
                <a:uFillTx/>
                <a:latin typeface="Montserrat"/>
                <a:ea typeface="MS Mincho"/>
                <a:cs typeface="Calibri"/>
              </a:rPr>
              <a:t>The graphs below also gives an overview how the battery is used to maximize revenue and find the shortest payback time. </a:t>
            </a:r>
            <a:endParaRPr lang="en-GB" sz="1400" b="0" i="0" u="none" strike="noStrike" kern="0" cap="none" spc="0" baseline="0" dirty="0">
              <a:solidFill>
                <a:srgbClr val="020F1E"/>
              </a:solidFill>
              <a:uFillTx/>
              <a:latin typeface="Montserrat" pitchFamily="2"/>
              <a:ea typeface="Sweco Sans"/>
              <a:cs typeface="Sweco Sans"/>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1319</Words>
  <Application>Microsoft Office PowerPoint</Application>
  <PresentationFormat>Personnalisé</PresentationFormat>
  <Paragraphs>167</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67</cp:revision>
  <dcterms:created xsi:type="dcterms:W3CDTF">2026-01-05T16:38:55Z</dcterms:created>
  <dcterms:modified xsi:type="dcterms:W3CDTF">2026-01-12T16:47:46Z</dcterms:modified>
</cp:coreProperties>
</file>